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67" autoAdjust="0"/>
  </p:normalViewPr>
  <p:slideViewPr>
    <p:cSldViewPr>
      <p:cViewPr varScale="1">
        <p:scale>
          <a:sx n="75" d="100"/>
          <a:sy n="75" d="100"/>
        </p:scale>
        <p:origin x="-51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A3C1D8-CFA1-4B63-8EF0-E5CD48E86D89}" type="datetimeFigureOut">
              <a:rPr lang="en-US" smtClean="0"/>
              <a:t>7/26/2008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C13356C-2465-4090-90C1-454DFAC58B9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3C1D8-CFA1-4B63-8EF0-E5CD48E86D89}" type="datetimeFigureOut">
              <a:rPr lang="en-US" smtClean="0"/>
              <a:t>7/26/2008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3C1D8-CFA1-4B63-8EF0-E5CD48E86D89}" type="datetimeFigureOut">
              <a:rPr lang="en-US" smtClean="0"/>
              <a:t>7/26/2008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3C1D8-CFA1-4B63-8EF0-E5CD48E86D89}" type="datetimeFigureOut">
              <a:rPr lang="en-US" smtClean="0"/>
              <a:t>7/26/2008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A3C1D8-CFA1-4B63-8EF0-E5CD48E86D89}" type="datetimeFigureOut">
              <a:rPr lang="en-US" smtClean="0"/>
              <a:t>7/26/2008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13356C-2465-4090-90C1-454DFAC58B9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A3C1D8-CFA1-4B63-8EF0-E5CD48E86D89}" type="datetimeFigureOut">
              <a:rPr lang="en-US" smtClean="0"/>
              <a:t>7/26/2008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A3C1D8-CFA1-4B63-8EF0-E5CD48E86D89}" type="datetimeFigureOut">
              <a:rPr lang="en-US" smtClean="0"/>
              <a:t>7/26/2008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A3C1D8-CFA1-4B63-8EF0-E5CD48E86D89}" type="datetimeFigureOut">
              <a:rPr lang="en-US" smtClean="0"/>
              <a:t>7/26/2008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3C1D8-CFA1-4B63-8EF0-E5CD48E86D89}" type="datetimeFigureOut">
              <a:rPr lang="en-US" smtClean="0"/>
              <a:t>7/26/2008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A3C1D8-CFA1-4B63-8EF0-E5CD48E86D89}" type="datetimeFigureOut">
              <a:rPr lang="en-US" smtClean="0"/>
              <a:t>7/26/2008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13356C-2465-4090-90C1-454DFAC58B9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A3C1D8-CFA1-4B63-8EF0-E5CD48E86D89}" type="datetimeFigureOut">
              <a:rPr lang="en-US" smtClean="0"/>
              <a:t>7/26/2008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C13356C-2465-4090-90C1-454DFAC58B9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A3C1D8-CFA1-4B63-8EF0-E5CD48E86D89}" type="datetimeFigureOut">
              <a:rPr lang="en-US" smtClean="0"/>
              <a:t>7/26/2008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13356C-2465-4090-90C1-454DFAC58B9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ascd.org/authors/ed_lead/el200512_prensky_link1.html"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www.ascd.org/authors/ed_lead/el200512_prensky_link3.html" TargetMode="External"/><Relationship Id="rId2" Type="http://schemas.openxmlformats.org/officeDocument/2006/relationships/hyperlink" Target="http://www.ascd.org/authors/ed_lead/el200512_prensky_link2.html"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8153400" cy="2536825"/>
          </a:xfrm>
        </p:spPr>
        <p:txBody>
          <a:bodyPr>
            <a:normAutofit/>
          </a:bodyPr>
          <a:lstStyle/>
          <a:p>
            <a:r>
              <a:rPr lang="en-US" dirty="0" smtClean="0">
                <a:latin typeface="Arial Black" pitchFamily="34" charset="0"/>
              </a:rPr>
              <a:t>Educational Leadership</a:t>
            </a:r>
            <a:endParaRPr lang="en-US" dirty="0">
              <a:latin typeface="Arial Black" pitchFamily="34" charset="0"/>
            </a:endParaRPr>
          </a:p>
        </p:txBody>
      </p:sp>
      <p:sp>
        <p:nvSpPr>
          <p:cNvPr id="3" name="Subtitle 2"/>
          <p:cNvSpPr>
            <a:spLocks noGrp="1"/>
          </p:cNvSpPr>
          <p:nvPr>
            <p:ph type="subTitle" idx="1"/>
          </p:nvPr>
        </p:nvSpPr>
        <p:spPr>
          <a:xfrm>
            <a:off x="533400" y="3228536"/>
            <a:ext cx="7854696" cy="2486464"/>
          </a:xfrm>
        </p:spPr>
        <p:txBody>
          <a:bodyPr>
            <a:normAutofit fontScale="92500"/>
          </a:bodyPr>
          <a:lstStyle/>
          <a:p>
            <a:r>
              <a:rPr lang="en-US" sz="4600" b="1" dirty="0"/>
              <a:t>Listen to the Natives</a:t>
            </a:r>
          </a:p>
          <a:p>
            <a:r>
              <a:rPr lang="en-US" b="1" dirty="0"/>
              <a:t>Schools are stuck in the 20th century. Students have rushed into the 21st. How can schools catch up and provide students with a relevant education?</a:t>
            </a:r>
          </a:p>
          <a:p>
            <a:r>
              <a:rPr lang="en-US" i="1" dirty="0"/>
              <a:t>Marc </a:t>
            </a:r>
            <a:r>
              <a:rPr lang="en-US" i="1" dirty="0" err="1"/>
              <a:t>Prensky</a:t>
            </a:r>
            <a:endParaRPr lang="en-US" i="1" dirty="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Student Voice</a:t>
            </a:r>
            <a:br>
              <a:rPr lang="en-US" sz="3600" b="1" dirty="0" smtClean="0"/>
            </a:br>
            <a:endParaRPr lang="en-US" dirty="0"/>
          </a:p>
        </p:txBody>
      </p:sp>
      <p:sp>
        <p:nvSpPr>
          <p:cNvPr id="3" name="Text Placeholder 2"/>
          <p:cNvSpPr>
            <a:spLocks noGrp="1"/>
          </p:cNvSpPr>
          <p:nvPr>
            <p:ph type="body" idx="2"/>
          </p:nvPr>
        </p:nvSpPr>
        <p:spPr>
          <a:xfrm>
            <a:off x="685800" y="1676400"/>
            <a:ext cx="4876800" cy="4572000"/>
          </a:xfrm>
        </p:spPr>
        <p:txBody>
          <a:bodyPr>
            <a:normAutofit lnSpcReduction="10000"/>
          </a:bodyPr>
          <a:lstStyle/>
          <a:p>
            <a:pPr>
              <a:spcAft>
                <a:spcPts val="1200"/>
              </a:spcAft>
              <a:buFont typeface="Wingdings" pitchFamily="2" charset="2"/>
              <a:buChar char="v"/>
            </a:pPr>
            <a:r>
              <a:rPr lang="en-US" sz="2100" dirty="0" smtClean="0"/>
              <a:t>Some </a:t>
            </a:r>
            <a:r>
              <a:rPr lang="en-US" sz="2100" dirty="0" smtClean="0"/>
              <a:t>organizations are trying to </a:t>
            </a:r>
            <a:r>
              <a:rPr lang="en-US" sz="2100" dirty="0" smtClean="0"/>
              <a:t>help student voices be heard. </a:t>
            </a:r>
            <a:r>
              <a:rPr lang="en-US" sz="2100" dirty="0" smtClean="0"/>
              <a:t>For example, </a:t>
            </a:r>
            <a:r>
              <a:rPr lang="en-US" sz="2100" dirty="0" err="1" smtClean="0"/>
              <a:t>NetDay</a:t>
            </a:r>
            <a:r>
              <a:rPr lang="en-US" sz="2100" dirty="0" smtClean="0"/>
              <a:t> (</a:t>
            </a:r>
            <a:r>
              <a:rPr lang="en-US" sz="2100" u="sng" dirty="0" smtClean="0">
                <a:solidFill>
                  <a:srgbClr val="0070C0"/>
                </a:solidFill>
                <a:hlinkClick r:id="rId2"/>
              </a:rPr>
              <a:t>www.netday.org</a:t>
            </a:r>
            <a:r>
              <a:rPr lang="en-US" sz="2100" dirty="0" smtClean="0"/>
              <a:t>) conducts an annual online student survey of technology use through its Speak Up Days. </a:t>
            </a:r>
            <a:endParaRPr lang="en-US" sz="2100" dirty="0" smtClean="0"/>
          </a:p>
          <a:p>
            <a:pPr>
              <a:spcAft>
                <a:spcPts val="1200"/>
              </a:spcAft>
              <a:buFont typeface="Wingdings" pitchFamily="2" charset="2"/>
              <a:buChar char="v"/>
            </a:pPr>
            <a:r>
              <a:rPr lang="en-US" sz="2100" dirty="0" smtClean="0"/>
              <a:t>All </a:t>
            </a:r>
            <a:r>
              <a:rPr lang="en-US" sz="2100" dirty="0" smtClean="0"/>
              <a:t>school districts should participate in this survey. Then, instead of hearing from just the 200,000 students who responded in the last survey, we would know what 50 million of them are thinking. </a:t>
            </a:r>
            <a:endParaRPr lang="en-US" sz="2100" dirty="0" smtClean="0"/>
          </a:p>
          <a:p>
            <a:pPr>
              <a:spcAft>
                <a:spcPts val="1200"/>
              </a:spcAft>
              <a:buFont typeface="Wingdings" pitchFamily="2" charset="2"/>
              <a:buChar char="v"/>
            </a:pPr>
            <a:r>
              <a:rPr lang="en-US" sz="2100" dirty="0" smtClean="0"/>
              <a:t>Districts </a:t>
            </a:r>
            <a:r>
              <a:rPr lang="en-US" sz="2100" dirty="0" smtClean="0"/>
              <a:t>would receive valuable input from their students that they could apply to improving instruction.</a:t>
            </a:r>
            <a:endParaRPr lang="en-US" sz="2100" dirty="0"/>
          </a:p>
        </p:txBody>
      </p:sp>
      <p:pic>
        <p:nvPicPr>
          <p:cNvPr id="5125" name="Picture 5" descr="C:\Users\jbillman\AppData\Local\Microsoft\Windows\Temporary Internet Files\Content.IE5\TZ26HUSX\MPj04384170000[1].jpg"/>
          <p:cNvPicPr>
            <a:picLocks noGrp="1" noChangeAspect="1" noChangeArrowheads="1"/>
          </p:cNvPicPr>
          <p:nvPr>
            <p:ph sz="half" idx="1"/>
          </p:nvPr>
        </p:nvPicPr>
        <p:blipFill>
          <a:blip r:embed="rId3"/>
          <a:srcRect/>
          <a:stretch>
            <a:fillRect/>
          </a:stretch>
        </p:blipFill>
        <p:spPr bwMode="auto">
          <a:xfrm>
            <a:off x="5778137" y="1600200"/>
            <a:ext cx="3061063" cy="4572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References</a:t>
            </a:r>
            <a:endParaRPr lang="en-US" dirty="0"/>
          </a:p>
        </p:txBody>
      </p:sp>
      <p:sp>
        <p:nvSpPr>
          <p:cNvPr id="3" name="Text Placeholder 2"/>
          <p:cNvSpPr>
            <a:spLocks noGrp="1"/>
          </p:cNvSpPr>
          <p:nvPr>
            <p:ph type="body" idx="1"/>
          </p:nvPr>
        </p:nvSpPr>
        <p:spPr/>
        <p:txBody>
          <a:bodyPr>
            <a:normAutofit fontScale="62500" lnSpcReduction="20000"/>
          </a:bodyPr>
          <a:lstStyle/>
          <a:p>
            <a:endParaRPr lang="en-US" b="1" dirty="0" smtClean="0"/>
          </a:p>
          <a:p>
            <a:r>
              <a:rPr lang="en-US" dirty="0" err="1" smtClean="0"/>
              <a:t>LaFraniere</a:t>
            </a:r>
            <a:r>
              <a:rPr lang="en-US" dirty="0" smtClean="0"/>
              <a:t>, S. (2005, Aug. 25). Cell phones catapult rural Africa to 21st century. </a:t>
            </a:r>
            <a:r>
              <a:rPr lang="en-US" i="1" dirty="0" smtClean="0"/>
              <a:t>New York Times on the Web</a:t>
            </a:r>
            <a:r>
              <a:rPr lang="en-US" dirty="0" smtClean="0"/>
              <a:t>. Available: </a:t>
            </a:r>
            <a:r>
              <a:rPr lang="en-US" u="sng" dirty="0" smtClean="0">
                <a:hlinkClick r:id="rId2"/>
              </a:rPr>
              <a:t>http://msn-cnet.com.com/Cell+phones+catapult+rural+Africa+to+21st+century/2100-1039_3-5842901.html</a:t>
            </a:r>
            <a:endParaRPr lang="en-US" dirty="0" smtClean="0"/>
          </a:p>
          <a:p>
            <a:r>
              <a:rPr lang="en-US" dirty="0" err="1" smtClean="0"/>
              <a:t>Prensky</a:t>
            </a:r>
            <a:r>
              <a:rPr lang="en-US" dirty="0" smtClean="0"/>
              <a:t>, M. (2001). Digital natives, digital immigrants. </a:t>
            </a:r>
            <a:r>
              <a:rPr lang="en-US" i="1" dirty="0" smtClean="0"/>
              <a:t>On the Horizon, 9</a:t>
            </a:r>
            <a:r>
              <a:rPr lang="en-US" dirty="0" smtClean="0"/>
              <a:t>(5), 1–2. Available: </a:t>
            </a:r>
            <a:r>
              <a:rPr lang="en-US" u="sng" dirty="0" smtClean="0">
                <a:hlinkClick r:id="rId3"/>
              </a:rPr>
              <a:t>www.marcprensky.com/writing/Prensky%20-%20Digital%20Natives,%20Digital%20Immigrants%20-%20Part1.pdf</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609600" y="838200"/>
            <a:ext cx="2286000" cy="4169905"/>
          </a:xfrm>
        </p:spPr>
        <p:txBody>
          <a:bodyPr>
            <a:normAutofit/>
          </a:bodyPr>
          <a:lstStyle/>
          <a:p>
            <a:r>
              <a:rPr lang="en-US" sz="2800" dirty="0" smtClean="0"/>
              <a:t>Times </a:t>
            </a:r>
            <a:r>
              <a:rPr lang="en-US" sz="2800" dirty="0" smtClean="0"/>
              <a:t/>
            </a:r>
            <a:br>
              <a:rPr lang="en-US" sz="2800" dirty="0" smtClean="0"/>
            </a:br>
            <a:r>
              <a:rPr lang="en-US" sz="2800" dirty="0" smtClean="0"/>
              <a:t>have </a:t>
            </a:r>
            <a:r>
              <a:rPr lang="en-US" sz="2800" dirty="0" smtClean="0"/>
              <a:t>changed. So, too, have </a:t>
            </a:r>
            <a:r>
              <a:rPr lang="en-US" sz="2800" dirty="0" smtClean="0"/>
              <a:t/>
            </a:r>
            <a:br>
              <a:rPr lang="en-US" sz="2800" dirty="0" smtClean="0"/>
            </a:br>
            <a:r>
              <a:rPr lang="en-US" sz="2800" dirty="0" smtClean="0"/>
              <a:t>the </a:t>
            </a:r>
            <a:r>
              <a:rPr lang="en-US" sz="2800" dirty="0" smtClean="0"/>
              <a:t>students, the tools, and the requisite skills and knowledge. </a:t>
            </a:r>
            <a:endParaRPr lang="en-US" sz="2800" dirty="0"/>
          </a:p>
        </p:txBody>
      </p:sp>
      <p:pic>
        <p:nvPicPr>
          <p:cNvPr id="1029" name="Picture 5" descr="C:\Users\jbillman\AppData\Local\Microsoft\Windows\Temporary Internet Files\Content.IE5\BIBK6EUM\MPj04393080000[1].jpg"/>
          <p:cNvPicPr>
            <a:picLocks noChangeAspect="1" noChangeArrowheads="1"/>
          </p:cNvPicPr>
          <p:nvPr/>
        </p:nvPicPr>
        <p:blipFill>
          <a:blip r:embed="rId2" cstate="print"/>
          <a:srcRect/>
          <a:stretch>
            <a:fillRect/>
          </a:stretch>
        </p:blipFill>
        <p:spPr bwMode="auto">
          <a:xfrm rot="526192">
            <a:off x="3926017" y="1259017"/>
            <a:ext cx="3813414" cy="381341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Digital Natives</a:t>
            </a:r>
            <a:br>
              <a:rPr smtClean="0"/>
            </a:br>
            <a:endParaRPr lang="en-US" dirty="0"/>
          </a:p>
        </p:txBody>
      </p:sp>
      <p:sp>
        <p:nvSpPr>
          <p:cNvPr id="3" name="Text Placeholder 2"/>
          <p:cNvSpPr>
            <a:spLocks noGrp="1"/>
          </p:cNvSpPr>
          <p:nvPr>
            <p:ph type="body" idx="1"/>
          </p:nvPr>
        </p:nvSpPr>
        <p:spPr>
          <a:xfrm>
            <a:off x="530352" y="1828800"/>
            <a:ext cx="7772400" cy="4572000"/>
          </a:xfrm>
        </p:spPr>
        <p:txBody>
          <a:bodyPr>
            <a:noAutofit/>
          </a:bodyPr>
          <a:lstStyle/>
          <a:p>
            <a:pPr>
              <a:spcAft>
                <a:spcPts val="1200"/>
              </a:spcAft>
              <a:buFont typeface="Wingdings" pitchFamily="2" charset="2"/>
              <a:buChar char="v"/>
            </a:pPr>
            <a:r>
              <a:rPr lang="en-US" sz="1800" i="1" dirty="0" smtClean="0"/>
              <a:t>D</a:t>
            </a:r>
            <a:r>
              <a:rPr lang="en-US" sz="1800" i="1" dirty="0" smtClean="0"/>
              <a:t>igital </a:t>
            </a:r>
            <a:r>
              <a:rPr lang="en-US" sz="1800" i="1" dirty="0" smtClean="0"/>
              <a:t>native</a:t>
            </a:r>
            <a:r>
              <a:rPr lang="en-US" sz="1800" dirty="0" smtClean="0"/>
              <a:t> to refer to today's students (2001). </a:t>
            </a:r>
            <a:endParaRPr lang="en-US" sz="1800" dirty="0" smtClean="0"/>
          </a:p>
          <a:p>
            <a:pPr>
              <a:spcAft>
                <a:spcPts val="1200"/>
              </a:spcAft>
              <a:buFont typeface="Wingdings" pitchFamily="2" charset="2"/>
              <a:buChar char="v"/>
            </a:pPr>
            <a:r>
              <a:rPr lang="en-US" sz="1800" dirty="0" smtClean="0"/>
              <a:t>For </a:t>
            </a:r>
            <a:r>
              <a:rPr lang="en-US" sz="1800" dirty="0" smtClean="0"/>
              <a:t>example, students could learn algebra far more quickly and effectively if instruction were available in game format. Students would need to beat the game to pass the course. </a:t>
            </a:r>
            <a:endParaRPr lang="en-US" sz="1800" dirty="0" smtClean="0"/>
          </a:p>
          <a:p>
            <a:pPr>
              <a:spcAft>
                <a:spcPts val="1200"/>
              </a:spcAft>
              <a:buFont typeface="Wingdings" pitchFamily="2" charset="2"/>
              <a:buChar char="v"/>
            </a:pPr>
            <a:r>
              <a:rPr lang="en-US" sz="1800" dirty="0" smtClean="0"/>
              <a:t>Teachers </a:t>
            </a:r>
            <a:r>
              <a:rPr lang="en-US" sz="1800" dirty="0" smtClean="0"/>
              <a:t>must practice putting engagement before content when teaching. </a:t>
            </a:r>
            <a:endParaRPr lang="en-US" sz="1800" dirty="0" smtClean="0"/>
          </a:p>
          <a:p>
            <a:pPr>
              <a:spcAft>
                <a:spcPts val="1200"/>
              </a:spcAft>
              <a:buFont typeface="Wingdings" pitchFamily="2" charset="2"/>
              <a:buChar char="v"/>
            </a:pPr>
            <a:r>
              <a:rPr lang="en-US" sz="1800" dirty="0" smtClean="0"/>
              <a:t>They </a:t>
            </a:r>
            <a:r>
              <a:rPr lang="en-US" sz="1800" dirty="0" smtClean="0"/>
              <a:t>need to laugh at their own digital immigrant accents, pay attention to how their students learn, and value and honor what their students know. This means encouraging decision making among students, involving students in designing instruction, and getting input from students about how </a:t>
            </a:r>
            <a:r>
              <a:rPr lang="en-US" sz="1800" i="1" dirty="0" smtClean="0"/>
              <a:t>they</a:t>
            </a:r>
            <a:r>
              <a:rPr lang="en-US" sz="1800" dirty="0" smtClean="0"/>
              <a:t> would teach. </a:t>
            </a:r>
            <a:endParaRPr lang="en-US" sz="1800" dirty="0" smtClean="0"/>
          </a:p>
          <a:p>
            <a:pPr>
              <a:spcAft>
                <a:spcPts val="1200"/>
              </a:spcAft>
              <a:buFont typeface="Wingdings" pitchFamily="2" charset="2"/>
              <a:buChar char="v"/>
            </a:pPr>
            <a:r>
              <a:rPr lang="en-US" sz="1800" dirty="0" smtClean="0"/>
              <a:t>Teachers </a:t>
            </a:r>
            <a:r>
              <a:rPr lang="en-US" sz="1800" dirty="0" smtClean="0"/>
              <a:t>needn't master all the new technologies. We need to help all our students take advantage of these new tools and systems to educate themselves. </a:t>
            </a:r>
          </a:p>
          <a:p>
            <a:pPr>
              <a:spcAft>
                <a:spcPts val="1200"/>
              </a:spcAft>
              <a:buFont typeface="Wingdings" pitchFamily="2" charset="2"/>
              <a:buChar char="v"/>
            </a:pP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Student Engagement</a:t>
            </a:r>
            <a:br>
              <a:rPr lang="en-US" b="1" dirty="0" smtClean="0"/>
            </a:br>
            <a:endParaRPr lang="en-US" dirty="0"/>
          </a:p>
        </p:txBody>
      </p:sp>
      <p:sp>
        <p:nvSpPr>
          <p:cNvPr id="3" name="Text Placeholder 2"/>
          <p:cNvSpPr>
            <a:spLocks noGrp="1"/>
          </p:cNvSpPr>
          <p:nvPr>
            <p:ph type="body" idx="1"/>
          </p:nvPr>
        </p:nvSpPr>
        <p:spPr>
          <a:xfrm>
            <a:off x="457200" y="1295400"/>
            <a:ext cx="8229600" cy="1219200"/>
          </a:xfrm>
        </p:spPr>
        <p:txBody>
          <a:bodyPr/>
          <a:lstStyle/>
          <a:p>
            <a:r>
              <a:rPr lang="en-US" dirty="0" smtClean="0"/>
              <a:t>If educators want to have relevance in this century, it is crucial that we find ways to engage students in school.</a:t>
            </a:r>
            <a:endParaRPr lang="en-US" dirty="0"/>
          </a:p>
        </p:txBody>
      </p:sp>
      <p:pic>
        <p:nvPicPr>
          <p:cNvPr id="2051" name="Picture 3" descr="C:\Users\jbillman\AppData\Local\Microsoft\Windows\Temporary Internet Files\Content.IE5\P30M1CCC\MPj04389100000[1].jpg"/>
          <p:cNvPicPr>
            <a:picLocks noGrp="1" noChangeAspect="1" noChangeArrowheads="1"/>
          </p:cNvPicPr>
          <p:nvPr>
            <p:ph sz="quarter" idx="2"/>
          </p:nvPr>
        </p:nvPicPr>
        <p:blipFill>
          <a:blip r:embed="rId2"/>
          <a:srcRect/>
          <a:stretch>
            <a:fillRect/>
          </a:stretch>
        </p:blipFill>
        <p:spPr bwMode="auto">
          <a:xfrm>
            <a:off x="1905000" y="2743200"/>
            <a:ext cx="5105400" cy="340846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838200"/>
            <a:ext cx="7772400" cy="1362456"/>
          </a:xfrm>
        </p:spPr>
        <p:txBody>
          <a:bodyPr/>
          <a:lstStyle/>
          <a:p>
            <a:r>
              <a:rPr smtClean="0"/>
              <a:t>Collaborating with Students</a:t>
            </a:r>
            <a:endParaRPr smtClean="0"/>
          </a:p>
        </p:txBody>
      </p:sp>
      <p:sp>
        <p:nvSpPr>
          <p:cNvPr id="3" name="Text Placeholder 2"/>
          <p:cNvSpPr>
            <a:spLocks noGrp="1"/>
          </p:cNvSpPr>
          <p:nvPr>
            <p:ph type="body" idx="1"/>
          </p:nvPr>
        </p:nvSpPr>
        <p:spPr>
          <a:xfrm>
            <a:off x="530352" y="2209800"/>
            <a:ext cx="7772400" cy="4038600"/>
          </a:xfrm>
        </p:spPr>
        <p:txBody>
          <a:bodyPr>
            <a:normAutofit/>
          </a:bodyPr>
          <a:lstStyle/>
          <a:p>
            <a:pPr>
              <a:spcAft>
                <a:spcPts val="1200"/>
              </a:spcAft>
              <a:buFont typeface="Wingdings" pitchFamily="2" charset="2"/>
              <a:buChar char="v"/>
            </a:pPr>
            <a:r>
              <a:rPr lang="en-US" dirty="0" smtClean="0"/>
              <a:t>We </a:t>
            </a:r>
            <a:r>
              <a:rPr lang="en-US" dirty="0" smtClean="0"/>
              <a:t>need to include our students in everything we do in the classroom, involving them in discussions about curriculum development, teaching methods, school organization, discipline, and assignments. </a:t>
            </a:r>
          </a:p>
          <a:p>
            <a:pPr>
              <a:spcAft>
                <a:spcPts val="1200"/>
              </a:spcAft>
              <a:buFont typeface="Wingdings" pitchFamily="2" charset="2"/>
              <a:buChar char="v"/>
            </a:pPr>
            <a:r>
              <a:rPr lang="en-US" dirty="0" smtClean="0"/>
              <a:t>Students could quite feasibly invent technological solutions to streamline homework submission and correction, freeing up teachers for more meaningful work. </a:t>
            </a:r>
          </a:p>
          <a:p>
            <a:pPr>
              <a:spcAft>
                <a:spcPts val="1200"/>
              </a:spcAft>
              <a:buFont typeface="Wingdings" pitchFamily="2" charset="2"/>
              <a:buChar char="v"/>
            </a:pPr>
            <a:r>
              <a:rPr lang="en-US" dirty="0" smtClean="0"/>
              <a:t>Just ask the students; they'll know. Teachers could also guide students in selecting an approved adult expert to partner with.</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4038600" cy="1162050"/>
          </a:xfrm>
        </p:spPr>
        <p:txBody>
          <a:bodyPr/>
          <a:lstStyle/>
          <a:p>
            <a:r>
              <a:rPr lang="en-US" sz="4400" b="1" dirty="0" smtClean="0"/>
              <a:t>Digital Tools</a:t>
            </a:r>
            <a:r>
              <a:rPr lang="en-US" b="1" dirty="0" smtClean="0"/>
              <a:t/>
            </a:r>
            <a:br>
              <a:rPr lang="en-US" b="1" dirty="0" smtClean="0"/>
            </a:br>
            <a:endParaRPr lang="en-US" dirty="0"/>
          </a:p>
        </p:txBody>
      </p:sp>
      <p:sp>
        <p:nvSpPr>
          <p:cNvPr id="3" name="Text Placeholder 2"/>
          <p:cNvSpPr>
            <a:spLocks noGrp="1"/>
          </p:cNvSpPr>
          <p:nvPr>
            <p:ph type="body" idx="2"/>
          </p:nvPr>
        </p:nvSpPr>
        <p:spPr>
          <a:xfrm>
            <a:off x="685800" y="1524000"/>
            <a:ext cx="3124200" cy="4724400"/>
          </a:xfrm>
        </p:spPr>
        <p:txBody>
          <a:bodyPr>
            <a:normAutofit lnSpcReduction="10000"/>
          </a:bodyPr>
          <a:lstStyle/>
          <a:p>
            <a:r>
              <a:rPr lang="en-US" sz="2000" dirty="0" smtClean="0"/>
              <a:t>Today's </a:t>
            </a:r>
            <a:r>
              <a:rPr lang="en-US" sz="2000" dirty="0" smtClean="0"/>
              <a:t>students have mastered a large variety of tools that we will never master with the same level of skill. Teachers could deliver interactive lessons over a cell phone and use short messaging service to quiz or tutor students. Students could access animations in such subjects as anatomy and forensics. Students will soon be able to download programs into their cell phones, opening up new worlds of learning.</a:t>
            </a:r>
          </a:p>
          <a:p>
            <a:endParaRPr lang="en-US" dirty="0"/>
          </a:p>
        </p:txBody>
      </p:sp>
      <p:pic>
        <p:nvPicPr>
          <p:cNvPr id="3074" name="Picture 2" descr="C:\Users\jbillman\AppData\Local\Microsoft\Windows\Temporary Internet Files\Content.IE5\2YYWH00Y\MPj04389500000[1].jpg"/>
          <p:cNvPicPr>
            <a:picLocks noGrp="1" noChangeAspect="1" noChangeArrowheads="1"/>
          </p:cNvPicPr>
          <p:nvPr>
            <p:ph sz="half" idx="1"/>
          </p:nvPr>
        </p:nvPicPr>
        <p:blipFill>
          <a:blip r:embed="rId2"/>
          <a:srcRect/>
          <a:stretch>
            <a:fillRect/>
          </a:stretch>
        </p:blipFill>
        <p:spPr bwMode="auto">
          <a:xfrm>
            <a:off x="4038600" y="2286000"/>
            <a:ext cx="4613274" cy="307551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7924800" cy="893064"/>
          </a:xfrm>
        </p:spPr>
        <p:txBody>
          <a:bodyPr/>
          <a:lstStyle/>
          <a:p>
            <a:r>
              <a:rPr smtClean="0"/>
              <a:t/>
            </a:r>
            <a:br>
              <a:rPr smtClean="0"/>
            </a:br>
            <a:r>
              <a:rPr smtClean="0"/>
              <a:t>Programming</a:t>
            </a:r>
            <a:endParaRPr lang="en-US" dirty="0"/>
          </a:p>
        </p:txBody>
      </p:sp>
      <p:sp>
        <p:nvSpPr>
          <p:cNvPr id="3" name="Text Placeholder 2"/>
          <p:cNvSpPr>
            <a:spLocks noGrp="1"/>
          </p:cNvSpPr>
          <p:nvPr>
            <p:ph type="body" idx="1"/>
          </p:nvPr>
        </p:nvSpPr>
        <p:spPr>
          <a:xfrm>
            <a:off x="530352" y="1828800"/>
            <a:ext cx="7772400" cy="4038600"/>
          </a:xfrm>
        </p:spPr>
        <p:txBody>
          <a:bodyPr>
            <a:normAutofit/>
          </a:bodyPr>
          <a:lstStyle/>
          <a:p>
            <a:pPr>
              <a:spcAft>
                <a:spcPts val="1200"/>
              </a:spcAft>
              <a:buFont typeface="Wingdings" pitchFamily="2" charset="2"/>
              <a:buChar char="v"/>
            </a:pPr>
            <a:r>
              <a:rPr lang="en-US" dirty="0" smtClean="0"/>
              <a:t>Schools </a:t>
            </a:r>
            <a:r>
              <a:rPr lang="en-US" dirty="0" smtClean="0"/>
              <a:t>should actively teach students this technology and encourage them to use it.</a:t>
            </a:r>
          </a:p>
          <a:p>
            <a:pPr>
              <a:spcAft>
                <a:spcPts val="1200"/>
              </a:spcAft>
              <a:buFont typeface="Wingdings" pitchFamily="2" charset="2"/>
              <a:buChar char="v"/>
            </a:pPr>
            <a:r>
              <a:rPr lang="en-US" dirty="0" smtClean="0"/>
              <a:t>A number of teachers </a:t>
            </a:r>
            <a:r>
              <a:rPr lang="en-US" dirty="0" smtClean="0"/>
              <a:t>have </a:t>
            </a:r>
            <a:r>
              <a:rPr lang="en-US" dirty="0" smtClean="0"/>
              <a:t>taken matters into their own hands, creating programming courses—especially in popular game programming—for students during the summer months, after school, and even in class. </a:t>
            </a:r>
            <a:endParaRPr lang="en-US" dirty="0" smtClean="0"/>
          </a:p>
          <a:p>
            <a:pPr>
              <a:spcAft>
                <a:spcPts val="1200"/>
              </a:spcAft>
              <a:buFont typeface="Wingdings" pitchFamily="2" charset="2"/>
              <a:buChar char="v"/>
            </a:pPr>
            <a:r>
              <a:rPr lang="en-US" dirty="0" smtClean="0"/>
              <a:t>Teachers </a:t>
            </a:r>
            <a:r>
              <a:rPr lang="en-US" dirty="0" smtClean="0"/>
              <a:t>can also arrange for certain students to teach these classes to their peers.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6705600" cy="1162050"/>
          </a:xfrm>
        </p:spPr>
        <p:txBody>
          <a:bodyPr/>
          <a:lstStyle/>
          <a:p>
            <a:r>
              <a:rPr lang="en-US" sz="3600" b="1" dirty="0" smtClean="0"/>
              <a:t>Legacy Versus Future Learning</a:t>
            </a:r>
            <a:br>
              <a:rPr lang="en-US" sz="3600" b="1" dirty="0" smtClean="0"/>
            </a:br>
            <a:endParaRPr lang="en-US" sz="3600" dirty="0"/>
          </a:p>
        </p:txBody>
      </p:sp>
      <p:sp>
        <p:nvSpPr>
          <p:cNvPr id="3" name="Text Placeholder 2"/>
          <p:cNvSpPr>
            <a:spLocks noGrp="1"/>
          </p:cNvSpPr>
          <p:nvPr>
            <p:ph type="body" idx="2"/>
          </p:nvPr>
        </p:nvSpPr>
        <p:spPr>
          <a:xfrm>
            <a:off x="685800" y="1676400"/>
            <a:ext cx="3505200" cy="4572000"/>
          </a:xfrm>
        </p:spPr>
        <p:txBody>
          <a:bodyPr>
            <a:normAutofit lnSpcReduction="10000"/>
          </a:bodyPr>
          <a:lstStyle/>
          <a:p>
            <a:r>
              <a:rPr lang="en-US" sz="2400" dirty="0" smtClean="0"/>
              <a:t>Our </a:t>
            </a:r>
            <a:r>
              <a:rPr lang="en-US" sz="2400" dirty="0" smtClean="0"/>
              <a:t>schools should be teaching kids how to program, filter knowledge, and maximize the features and connectivity of their tools. Students should be learning 21st century subject matter, such as nanotechnology, bioethics, genetic medicine, and neuroscience.</a:t>
            </a:r>
          </a:p>
          <a:p>
            <a:endParaRPr lang="en-US" dirty="0"/>
          </a:p>
        </p:txBody>
      </p:sp>
      <p:pic>
        <p:nvPicPr>
          <p:cNvPr id="4099" name="Picture 3" descr="C:\Users\jbillman\AppData\Local\Microsoft\Windows\Temporary Internet Files\Content.IE5\2YYWH00Y\MPj04101640000[1].jpg"/>
          <p:cNvPicPr>
            <a:picLocks noGrp="1" noChangeAspect="1" noChangeArrowheads="1"/>
          </p:cNvPicPr>
          <p:nvPr>
            <p:ph sz="half" idx="1"/>
          </p:nvPr>
        </p:nvPicPr>
        <p:blipFill>
          <a:blip r:embed="rId2"/>
          <a:srcRect/>
          <a:stretch>
            <a:fillRect/>
          </a:stretch>
        </p:blipFill>
        <p:spPr bwMode="auto">
          <a:xfrm>
            <a:off x="5247382" y="1600200"/>
            <a:ext cx="3058418" cy="4572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76200"/>
            <a:ext cx="8232648" cy="1362456"/>
          </a:xfrm>
        </p:spPr>
        <p:txBody>
          <a:bodyPr/>
          <a:lstStyle/>
          <a:p>
            <a:r>
              <a:rPr smtClean="0"/>
              <a:t>School Versus After </a:t>
            </a:r>
            <a:r>
              <a:rPr smtClean="0"/>
              <a:t>School</a:t>
            </a:r>
            <a:endParaRPr lang="en-US" dirty="0"/>
          </a:p>
        </p:txBody>
      </p:sp>
      <p:sp>
        <p:nvSpPr>
          <p:cNvPr id="3" name="Text Placeholder 2"/>
          <p:cNvSpPr>
            <a:spLocks noGrp="1"/>
          </p:cNvSpPr>
          <p:nvPr>
            <p:ph type="body" idx="1"/>
          </p:nvPr>
        </p:nvSpPr>
        <p:spPr>
          <a:xfrm>
            <a:off x="530352" y="1752600"/>
            <a:ext cx="7772400" cy="3962400"/>
          </a:xfrm>
        </p:spPr>
        <p:txBody>
          <a:bodyPr>
            <a:normAutofit/>
          </a:bodyPr>
          <a:lstStyle/>
          <a:p>
            <a:pPr>
              <a:spcAft>
                <a:spcPts val="1200"/>
              </a:spcAft>
              <a:buFont typeface="Wingdings" pitchFamily="2" charset="2"/>
              <a:buChar char="v"/>
            </a:pPr>
            <a:r>
              <a:rPr lang="en-US" dirty="0" smtClean="0"/>
              <a:t>The informal, exciting half of kids' education occurs “after school.” This is the place where 21st century students learn about their world and prepare themselves for their 21st century lives. </a:t>
            </a:r>
          </a:p>
          <a:p>
            <a:pPr>
              <a:spcAft>
                <a:spcPts val="1200"/>
              </a:spcAft>
              <a:buFont typeface="Wingdings" pitchFamily="2" charset="2"/>
              <a:buChar char="v"/>
            </a:pPr>
            <a:r>
              <a:rPr lang="en-US" dirty="0" smtClean="0"/>
              <a:t>If our schools in the 21st century are to be anything more than holding pens for students while their parents work, we desperately need to find ways to help teachers integrate kids' technology-rich after-school lives with their lives in school.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TotalTime>
  <Words>695</Words>
  <Application>Microsoft Office PowerPoint</Application>
  <PresentationFormat>On-screen Show (4:3)</PresentationFormat>
  <Paragraphs>36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Educational Leadership</vt:lpstr>
      <vt:lpstr>Slide 2</vt:lpstr>
      <vt:lpstr>Digital Natives </vt:lpstr>
      <vt:lpstr>Student Engagement </vt:lpstr>
      <vt:lpstr>Collaborating with Students</vt:lpstr>
      <vt:lpstr>Digital Tools </vt:lpstr>
      <vt:lpstr> Programming</vt:lpstr>
      <vt:lpstr>Legacy Versus Future Learning </vt:lpstr>
      <vt:lpstr>School Versus After School</vt:lpstr>
      <vt:lpstr>Student Voice </vt:lpstr>
      <vt:lpstr>References</vt:lpstr>
    </vt:vector>
  </TitlesOfParts>
  <Company>QCSD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Leadership</dc:title>
  <dc:creator>User</dc:creator>
  <cp:lastModifiedBy>User</cp:lastModifiedBy>
  <cp:revision>16</cp:revision>
  <dcterms:created xsi:type="dcterms:W3CDTF">2008-07-26T19:22:04Z</dcterms:created>
  <dcterms:modified xsi:type="dcterms:W3CDTF">2008-07-26T20:22:09Z</dcterms:modified>
</cp:coreProperties>
</file>